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6858000" cx="12192000"/>
  <p:notesSz cx="6858000" cy="9144000"/>
  <p:embeddedFontLst>
    <p:embeddedFont>
      <p:font typeface="Arial Black"/>
      <p:regular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16" roundtripDataSignature="AMtx7mht12gFOKv1aIfgMJaQ3SiTwK7Z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ArialBlack-regular.fntdata"/><Relationship Id="rId14" Type="http://schemas.openxmlformats.org/officeDocument/2006/relationships/slide" Target="slides/slide9.xml"/><Relationship Id="rId16"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9"/>
          <p:cNvSpPr/>
          <p:nvPr>
            <p:ph idx="2" type="pic"/>
          </p:nvPr>
        </p:nvSpPr>
        <p:spPr>
          <a:xfrm>
            <a:off x="5183188" y="987425"/>
            <a:ext cx="6172200" cy="4873625"/>
          </a:xfrm>
          <a:prstGeom prst="rect">
            <a:avLst/>
          </a:prstGeom>
          <a:noFill/>
          <a:ln>
            <a:noFill/>
          </a:ln>
        </p:spPr>
      </p:sp>
      <p:sp>
        <p:nvSpPr>
          <p:cNvPr id="68" name="Google Shape;68;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2.png"/><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doi.org/10.48550/arXiv.1611.01599" TargetMode="External"/><Relationship Id="rId4" Type="http://schemas.openxmlformats.org/officeDocument/2006/relationships/hyperlink" Target="https://github.com/rizkiarm/LipNet/tree/master/lipnet" TargetMode="External"/><Relationship Id="rId5" Type="http://schemas.openxmlformats.org/officeDocument/2006/relationships/hyperlink" Target="https://keras.io/examples/audio/ctc_asr/#mode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0" y="27708"/>
            <a:ext cx="12192000" cy="6858000"/>
          </a:xfrm>
          <a:prstGeom prst="rect">
            <a:avLst/>
          </a:prstGeom>
          <a:noFill/>
          <a:ln>
            <a:noFill/>
          </a:ln>
        </p:spPr>
      </p:pic>
      <p:sp>
        <p:nvSpPr>
          <p:cNvPr id="89" name="Google Shape;89;p1"/>
          <p:cNvSpPr txBox="1"/>
          <p:nvPr>
            <p:ph type="ctrTitle"/>
          </p:nvPr>
        </p:nvSpPr>
        <p:spPr>
          <a:xfrm>
            <a:off x="92363" y="1249680"/>
            <a:ext cx="7121237" cy="217932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5000"/>
              <a:buFont typeface="Arial"/>
              <a:buNone/>
            </a:pPr>
            <a:r>
              <a:rPr b="1" lang="en-IN" sz="5000">
                <a:solidFill>
                  <a:schemeClr val="lt1"/>
                </a:solidFill>
                <a:latin typeface="Arial"/>
                <a:ea typeface="Arial"/>
                <a:cs typeface="Arial"/>
                <a:sym typeface="Arial"/>
              </a:rPr>
              <a:t>Lip Sync : End-to-End Sentence Level Lipreading</a:t>
            </a:r>
            <a:endParaRPr b="1" sz="5000">
              <a:solidFill>
                <a:schemeClr val="lt1"/>
              </a:solidFill>
              <a:latin typeface="Arial"/>
              <a:ea typeface="Arial"/>
              <a:cs typeface="Arial"/>
              <a:sym typeface="Arial"/>
            </a:endParaRPr>
          </a:p>
        </p:txBody>
      </p:sp>
      <p:sp>
        <p:nvSpPr>
          <p:cNvPr id="90" name="Google Shape;90;p1"/>
          <p:cNvSpPr txBox="1"/>
          <p:nvPr>
            <p:ph idx="1" type="subTitle"/>
          </p:nvPr>
        </p:nvSpPr>
        <p:spPr>
          <a:xfrm>
            <a:off x="609599" y="3525520"/>
            <a:ext cx="6096001" cy="193548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000"/>
              <a:buNone/>
            </a:pPr>
            <a:r>
              <a:rPr lang="en-IN" sz="2000">
                <a:solidFill>
                  <a:schemeClr val="lt1"/>
                </a:solidFill>
              </a:rPr>
              <a:t>Using Deep Neural Network​</a:t>
            </a:r>
            <a:endParaRPr/>
          </a:p>
          <a:p>
            <a:pPr indent="0" lvl="0" marL="0" rtl="0" algn="ctr">
              <a:lnSpc>
                <a:spcPct val="90000"/>
              </a:lnSpc>
              <a:spcBef>
                <a:spcPts val="1000"/>
              </a:spcBef>
              <a:spcAft>
                <a:spcPts val="0"/>
              </a:spcAft>
              <a:buClr>
                <a:schemeClr val="dk1"/>
              </a:buClr>
              <a:buSzPts val="2000"/>
              <a:buNone/>
            </a:pPr>
            <a:r>
              <a:t/>
            </a:r>
            <a:endParaRPr sz="2000">
              <a:solidFill>
                <a:schemeClr val="lt1"/>
              </a:solidFill>
            </a:endParaRPr>
          </a:p>
          <a:p>
            <a:pPr indent="0" lvl="0" marL="0" rtl="0" algn="ctr">
              <a:lnSpc>
                <a:spcPct val="90000"/>
              </a:lnSpc>
              <a:spcBef>
                <a:spcPts val="1000"/>
              </a:spcBef>
              <a:spcAft>
                <a:spcPts val="0"/>
              </a:spcAft>
              <a:buClr>
                <a:schemeClr val="lt1"/>
              </a:buClr>
              <a:buSzPts val="2000"/>
              <a:buNone/>
            </a:pPr>
            <a:r>
              <a:rPr lang="en-IN" sz="2000">
                <a:solidFill>
                  <a:schemeClr val="lt1"/>
                </a:solidFill>
              </a:rPr>
              <a:t>Minor Project</a:t>
            </a:r>
            <a:endParaRPr/>
          </a:p>
          <a:p>
            <a:pPr indent="0" lvl="0" marL="0" rtl="0" algn="ctr">
              <a:lnSpc>
                <a:spcPct val="90000"/>
              </a:lnSpc>
              <a:spcBef>
                <a:spcPts val="1000"/>
              </a:spcBef>
              <a:spcAft>
                <a:spcPts val="0"/>
              </a:spcAft>
              <a:buClr>
                <a:schemeClr val="lt1"/>
              </a:buClr>
              <a:buSzPts val="2000"/>
              <a:buNone/>
            </a:pPr>
            <a:r>
              <a:rPr lang="en-IN" sz="2000">
                <a:solidFill>
                  <a:schemeClr val="lt1"/>
                </a:solidFill>
              </a:rPr>
              <a:t> Introduction to Machine Learning(EE363)</a:t>
            </a:r>
            <a:endParaRPr/>
          </a:p>
          <a:p>
            <a:pPr indent="0" lvl="0" marL="0" rtl="0" algn="ctr">
              <a:lnSpc>
                <a:spcPct val="90000"/>
              </a:lnSpc>
              <a:spcBef>
                <a:spcPts val="1000"/>
              </a:spcBef>
              <a:spcAft>
                <a:spcPts val="0"/>
              </a:spcAft>
              <a:buClr>
                <a:schemeClr val="lt1"/>
              </a:buClr>
              <a:buSzPts val="2000"/>
              <a:buNone/>
            </a:pPr>
            <a:r>
              <a:rPr lang="en-IN" sz="2000">
                <a:solidFill>
                  <a:schemeClr val="lt1"/>
                </a:solidFill>
              </a:rPr>
              <a:t>by</a:t>
            </a:r>
            <a:endParaRPr/>
          </a:p>
          <a:p>
            <a:pPr indent="0" lvl="0" marL="0" rtl="0" algn="ctr">
              <a:lnSpc>
                <a:spcPct val="90000"/>
              </a:lnSpc>
              <a:spcBef>
                <a:spcPts val="1000"/>
              </a:spcBef>
              <a:spcAft>
                <a:spcPts val="0"/>
              </a:spcAft>
              <a:buClr>
                <a:schemeClr val="lt1"/>
              </a:buClr>
              <a:buSzPts val="2400"/>
              <a:buNone/>
            </a:pPr>
            <a:r>
              <a:rPr lang="en-IN">
                <a:solidFill>
                  <a:schemeClr val="lt1"/>
                </a:solidFill>
              </a:rPr>
              <a:t>Ritabrata Mandal​</a:t>
            </a:r>
            <a:r>
              <a:rPr b="0" i="0" lang="en-IN" sz="1800">
                <a:solidFill>
                  <a:srgbClr val="000000"/>
                </a:solidFill>
                <a:latin typeface="Times New Roman"/>
                <a:ea typeface="Times New Roman"/>
                <a:cs typeface="Times New Roman"/>
                <a:sym typeface="Times New Roman"/>
              </a:rPr>
              <a:t> </a:t>
            </a:r>
            <a:endParaRPr>
              <a:solidFill>
                <a:schemeClr val="lt1"/>
              </a:solidFill>
            </a:endParaRPr>
          </a:p>
          <a:p>
            <a:pPr indent="0" lvl="0" marL="0" rtl="0" algn="ctr">
              <a:lnSpc>
                <a:spcPct val="90000"/>
              </a:lnSpc>
              <a:spcBef>
                <a:spcPts val="1000"/>
              </a:spcBef>
              <a:spcAft>
                <a:spcPts val="0"/>
              </a:spcAft>
              <a:buClr>
                <a:schemeClr val="lt1"/>
              </a:buClr>
              <a:buSzPts val="2400"/>
              <a:buNone/>
            </a:pPr>
            <a:r>
              <a:rPr lang="en-IN">
                <a:solidFill>
                  <a:schemeClr val="lt1"/>
                </a:solidFill>
              </a:rPr>
              <a:t>521226​</a:t>
            </a:r>
            <a:endParaRPr/>
          </a:p>
        </p:txBody>
      </p:sp>
      <p:pic>
        <p:nvPicPr>
          <p:cNvPr id="91" name="Google Shape;91;p1"/>
          <p:cNvPicPr preferRelativeResize="0"/>
          <p:nvPr/>
        </p:nvPicPr>
        <p:blipFill rotWithShape="1">
          <a:blip r:embed="rId4">
            <a:alphaModFix/>
          </a:blip>
          <a:srcRect b="0" l="0" r="0" t="0"/>
          <a:stretch/>
        </p:blipFill>
        <p:spPr>
          <a:xfrm>
            <a:off x="279398" y="164052"/>
            <a:ext cx="843282" cy="849819"/>
          </a:xfrm>
          <a:prstGeom prst="rect">
            <a:avLst/>
          </a:prstGeom>
          <a:noFill/>
          <a:ln>
            <a:noFill/>
          </a:ln>
        </p:spPr>
      </p:pic>
      <p:sp>
        <p:nvSpPr>
          <p:cNvPr id="92" name="Google Shape;92;p1"/>
          <p:cNvSpPr txBox="1"/>
          <p:nvPr/>
        </p:nvSpPr>
        <p:spPr>
          <a:xfrm>
            <a:off x="1257298" y="435072"/>
            <a:ext cx="732328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600" u="none" cap="none" strike="noStrike">
                <a:solidFill>
                  <a:schemeClr val="lt1"/>
                </a:solidFill>
                <a:latin typeface="Arial Black"/>
                <a:ea typeface="Arial Black"/>
                <a:cs typeface="Arial Black"/>
                <a:sym typeface="Arial Black"/>
              </a:rPr>
              <a:t>NATIONAL INSTITUTE OF TECHNOLOGY ANDHRA PRADESH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6" name="Shape 96"/>
        <p:cNvGrpSpPr/>
        <p:nvPr/>
      </p:nvGrpSpPr>
      <p:grpSpPr>
        <a:xfrm>
          <a:off x="0" y="0"/>
          <a:ext cx="0" cy="0"/>
          <a:chOff x="0" y="0"/>
          <a:chExt cx="0" cy="0"/>
        </a:xfrm>
      </p:grpSpPr>
      <p:pic>
        <p:nvPicPr>
          <p:cNvPr id="97" name="Google Shape;97;p2"/>
          <p:cNvPicPr preferRelativeResize="0"/>
          <p:nvPr/>
        </p:nvPicPr>
        <p:blipFill rotWithShape="1">
          <a:blip r:embed="rId3">
            <a:alphaModFix/>
          </a:blip>
          <a:srcRect b="0" l="0" r="0" t="0"/>
          <a:stretch/>
        </p:blipFill>
        <p:spPr>
          <a:xfrm>
            <a:off x="12192000" y="0"/>
            <a:ext cx="12192000" cy="6858000"/>
          </a:xfrm>
          <a:prstGeom prst="rect">
            <a:avLst/>
          </a:prstGeom>
          <a:noFill/>
          <a:ln>
            <a:noFill/>
          </a:ln>
        </p:spPr>
      </p:pic>
      <p:sp>
        <p:nvSpPr>
          <p:cNvPr id="98" name="Google Shape;98;p2"/>
          <p:cNvSpPr txBox="1"/>
          <p:nvPr>
            <p:ph type="ctrTitle"/>
          </p:nvPr>
        </p:nvSpPr>
        <p:spPr>
          <a:xfrm rot="-5400000">
            <a:off x="-3205885" y="2800516"/>
            <a:ext cx="8308005" cy="84328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5000"/>
              <a:buFont typeface="Arial"/>
              <a:buNone/>
            </a:pPr>
            <a:r>
              <a:rPr b="1" lang="en-IN" sz="5000">
                <a:solidFill>
                  <a:schemeClr val="lt1"/>
                </a:solidFill>
                <a:latin typeface="Arial"/>
                <a:ea typeface="Arial"/>
                <a:cs typeface="Arial"/>
                <a:sym typeface="Arial"/>
              </a:rPr>
              <a:t>Introduction</a:t>
            </a:r>
            <a:endParaRPr b="1" sz="5000">
              <a:solidFill>
                <a:schemeClr val="lt1"/>
              </a:solidFill>
              <a:latin typeface="Arial"/>
              <a:ea typeface="Arial"/>
              <a:cs typeface="Arial"/>
              <a:sym typeface="Arial"/>
            </a:endParaRPr>
          </a:p>
        </p:txBody>
      </p:sp>
      <p:sp>
        <p:nvSpPr>
          <p:cNvPr id="99" name="Google Shape;99;p2"/>
          <p:cNvSpPr txBox="1"/>
          <p:nvPr>
            <p:ph idx="1" type="subTitle"/>
          </p:nvPr>
        </p:nvSpPr>
        <p:spPr>
          <a:xfrm>
            <a:off x="1616835" y="1630680"/>
            <a:ext cx="10438005" cy="489204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lt1"/>
              </a:buClr>
              <a:buSzPts val="2400"/>
              <a:buNone/>
            </a:pPr>
            <a:r>
              <a:rPr b="0" i="0" lang="en-IN" sz="2400">
                <a:solidFill>
                  <a:schemeClr val="lt1"/>
                </a:solidFill>
                <a:latin typeface="Arial"/>
                <a:ea typeface="Arial"/>
                <a:cs typeface="Arial"/>
                <a:sym typeface="Arial"/>
              </a:rPr>
              <a:t>Decoding spoken language from visual mouth movements, a process known as lipreading, has traditionally involved two distinct stages: extracting visual features and predicting text. Recent advancements in the field have introduced end-to-end trainable models; however, these models have primarily focused on word classification rather than comprehending entire sentences. Motivated by the critical role of temporal context in lipreading, my project, Lip Sync, aims to implement the research paper titled "LipNet: End-to-End Sentence-Level Lipreading." This model is designed to map video frames to text at the sentence level, offering significant potential for enhancing lipreading accuracy and comprehension.</a:t>
            </a:r>
            <a:endParaRPr sz="2400">
              <a:solidFill>
                <a:schemeClr val="lt1"/>
              </a:solidFill>
            </a:endParaRPr>
          </a:p>
          <a:p>
            <a:pPr indent="0" lvl="0" marL="0" rtl="0" algn="just">
              <a:lnSpc>
                <a:spcPct val="90000"/>
              </a:lnSpc>
              <a:spcBef>
                <a:spcPts val="1000"/>
              </a:spcBef>
              <a:spcAft>
                <a:spcPts val="0"/>
              </a:spcAft>
              <a:buClr>
                <a:schemeClr val="dk1"/>
              </a:buClr>
              <a:buSzPts val="2400"/>
              <a:buNone/>
            </a:pPr>
            <a:r>
              <a:t/>
            </a:r>
            <a:endParaRPr>
              <a:solidFill>
                <a:schemeClr val="lt1"/>
              </a:solidFill>
            </a:endParaRPr>
          </a:p>
        </p:txBody>
      </p:sp>
      <p:pic>
        <p:nvPicPr>
          <p:cNvPr id="100" name="Google Shape;100;p2"/>
          <p:cNvPicPr preferRelativeResize="0"/>
          <p:nvPr/>
        </p:nvPicPr>
        <p:blipFill rotWithShape="1">
          <a:blip r:embed="rId4">
            <a:alphaModFix/>
          </a:blip>
          <a:srcRect b="0" l="0" r="0" t="0"/>
          <a:stretch/>
        </p:blipFill>
        <p:spPr>
          <a:xfrm>
            <a:off x="458591" y="-931845"/>
            <a:ext cx="843282" cy="849819"/>
          </a:xfrm>
          <a:prstGeom prst="rect">
            <a:avLst/>
          </a:prstGeom>
          <a:noFill/>
          <a:ln>
            <a:noFill/>
          </a:ln>
        </p:spPr>
      </p:pic>
      <p:sp>
        <p:nvSpPr>
          <p:cNvPr id="101" name="Google Shape;101;p2"/>
          <p:cNvSpPr txBox="1"/>
          <p:nvPr/>
        </p:nvSpPr>
        <p:spPr>
          <a:xfrm>
            <a:off x="1616835" y="-676212"/>
            <a:ext cx="732328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chemeClr val="lt1"/>
                </a:solidFill>
                <a:latin typeface="Arial Black"/>
                <a:ea typeface="Arial Black"/>
                <a:cs typeface="Arial Black"/>
                <a:sym typeface="Arial Black"/>
              </a:rPr>
              <a:t>NATIONAL INSTITUTE OF TECHNOLOGY ANDHRA PRADESH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5" name="Shape 105"/>
        <p:cNvGrpSpPr/>
        <p:nvPr/>
      </p:nvGrpSpPr>
      <p:grpSpPr>
        <a:xfrm>
          <a:off x="0" y="0"/>
          <a:ext cx="0" cy="0"/>
          <a:chOff x="0" y="0"/>
          <a:chExt cx="0" cy="0"/>
        </a:xfrm>
      </p:grpSpPr>
      <p:pic>
        <p:nvPicPr>
          <p:cNvPr id="106" name="Google Shape;106;p3"/>
          <p:cNvPicPr preferRelativeResize="0"/>
          <p:nvPr/>
        </p:nvPicPr>
        <p:blipFill rotWithShape="1">
          <a:blip r:embed="rId3">
            <a:alphaModFix/>
          </a:blip>
          <a:srcRect b="0" l="0" r="0" t="0"/>
          <a:stretch/>
        </p:blipFill>
        <p:spPr>
          <a:xfrm>
            <a:off x="0" y="0"/>
            <a:ext cx="12192000" cy="6919306"/>
          </a:xfrm>
          <a:prstGeom prst="rect">
            <a:avLst/>
          </a:prstGeom>
          <a:noFill/>
          <a:ln>
            <a:noFill/>
          </a:ln>
        </p:spPr>
      </p:pic>
      <p:sp>
        <p:nvSpPr>
          <p:cNvPr id="107" name="Google Shape;107;p3"/>
          <p:cNvSpPr txBox="1"/>
          <p:nvPr>
            <p:ph type="ctrTitle"/>
          </p:nvPr>
        </p:nvSpPr>
        <p:spPr>
          <a:xfrm rot="-5400000">
            <a:off x="-3205885" y="2800516"/>
            <a:ext cx="8308005" cy="84328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Arial"/>
              <a:buNone/>
            </a:pPr>
            <a:r>
              <a:rPr lang="en-IN" sz="4000">
                <a:solidFill>
                  <a:schemeClr val="lt1"/>
                </a:solidFill>
                <a:latin typeface="Arial"/>
                <a:ea typeface="Arial"/>
                <a:cs typeface="Arial"/>
                <a:sym typeface="Arial"/>
              </a:rPr>
              <a:t>Methodology</a:t>
            </a:r>
            <a:endParaRPr b="1" sz="5000">
              <a:solidFill>
                <a:schemeClr val="lt1"/>
              </a:solidFill>
              <a:latin typeface="Arial"/>
              <a:ea typeface="Arial"/>
              <a:cs typeface="Arial"/>
              <a:sym typeface="Arial"/>
            </a:endParaRPr>
          </a:p>
        </p:txBody>
      </p:sp>
      <p:grpSp>
        <p:nvGrpSpPr>
          <p:cNvPr id="108" name="Google Shape;108;p3"/>
          <p:cNvGrpSpPr/>
          <p:nvPr/>
        </p:nvGrpSpPr>
        <p:grpSpPr>
          <a:xfrm>
            <a:off x="1523748" y="1189211"/>
            <a:ext cx="10436221" cy="4892039"/>
            <a:chOff x="891" y="0"/>
            <a:chExt cx="10436221" cy="4892039"/>
          </a:xfrm>
        </p:grpSpPr>
        <p:sp>
          <p:nvSpPr>
            <p:cNvPr id="109" name="Google Shape;109;p3"/>
            <p:cNvSpPr/>
            <p:nvPr/>
          </p:nvSpPr>
          <p:spPr>
            <a:xfrm>
              <a:off x="782850" y="0"/>
              <a:ext cx="8872304" cy="4892039"/>
            </a:xfrm>
            <a:prstGeom prst="rightArrow">
              <a:avLst>
                <a:gd fmla="val 50000" name="adj1"/>
                <a:gd fmla="val 50000" name="adj2"/>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891" y="1467611"/>
              <a:ext cx="1429619" cy="1956815"/>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txBox="1"/>
            <p:nvPr/>
          </p:nvSpPr>
          <p:spPr>
            <a:xfrm>
              <a:off x="70679" y="1537399"/>
              <a:ext cx="1290043" cy="1817239"/>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lang="en-IN" sz="2100">
                  <a:solidFill>
                    <a:schemeClr val="lt1"/>
                  </a:solidFill>
                  <a:latin typeface="Calibri"/>
                  <a:ea typeface="Calibri"/>
                  <a:cs typeface="Calibri"/>
                  <a:sym typeface="Calibri"/>
                </a:rPr>
                <a:t>Data Collection</a:t>
              </a:r>
              <a:endParaRPr/>
            </a:p>
          </p:txBody>
        </p:sp>
        <p:sp>
          <p:nvSpPr>
            <p:cNvPr id="112" name="Google Shape;112;p3"/>
            <p:cNvSpPr/>
            <p:nvPr/>
          </p:nvSpPr>
          <p:spPr>
            <a:xfrm>
              <a:off x="1501992" y="1467611"/>
              <a:ext cx="1429619" cy="1956815"/>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txBox="1"/>
            <p:nvPr/>
          </p:nvSpPr>
          <p:spPr>
            <a:xfrm>
              <a:off x="1571780" y="1537399"/>
              <a:ext cx="1290043" cy="1817239"/>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lang="en-IN" sz="2100">
                  <a:solidFill>
                    <a:schemeClr val="lt1"/>
                  </a:solidFill>
                  <a:latin typeface="Calibri"/>
                  <a:ea typeface="Calibri"/>
                  <a:cs typeface="Calibri"/>
                  <a:sym typeface="Calibri"/>
                </a:rPr>
                <a:t>Creating Data Pipeline</a:t>
              </a:r>
              <a:endParaRPr/>
            </a:p>
          </p:txBody>
        </p:sp>
        <p:sp>
          <p:nvSpPr>
            <p:cNvPr id="114" name="Google Shape;114;p3"/>
            <p:cNvSpPr/>
            <p:nvPr/>
          </p:nvSpPr>
          <p:spPr>
            <a:xfrm>
              <a:off x="3003092" y="1467611"/>
              <a:ext cx="1429619" cy="1956815"/>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txBox="1"/>
            <p:nvPr/>
          </p:nvSpPr>
          <p:spPr>
            <a:xfrm>
              <a:off x="3072880" y="1537399"/>
              <a:ext cx="1290043" cy="1817239"/>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lang="en-IN" sz="2100">
                  <a:solidFill>
                    <a:schemeClr val="lt1"/>
                  </a:solidFill>
                  <a:latin typeface="Calibri"/>
                  <a:ea typeface="Calibri"/>
                  <a:cs typeface="Calibri"/>
                  <a:sym typeface="Calibri"/>
                </a:rPr>
                <a:t>Designing Deep Neural Network</a:t>
              </a:r>
              <a:endParaRPr/>
            </a:p>
          </p:txBody>
        </p:sp>
        <p:sp>
          <p:nvSpPr>
            <p:cNvPr id="116" name="Google Shape;116;p3"/>
            <p:cNvSpPr/>
            <p:nvPr/>
          </p:nvSpPr>
          <p:spPr>
            <a:xfrm>
              <a:off x="4504192" y="1467611"/>
              <a:ext cx="1429619" cy="1956815"/>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txBox="1"/>
            <p:nvPr/>
          </p:nvSpPr>
          <p:spPr>
            <a:xfrm>
              <a:off x="4573980" y="1537399"/>
              <a:ext cx="1290043" cy="1817239"/>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lang="en-IN" sz="2100">
                  <a:solidFill>
                    <a:schemeClr val="lt1"/>
                  </a:solidFill>
                  <a:latin typeface="Calibri"/>
                  <a:ea typeface="Calibri"/>
                  <a:cs typeface="Calibri"/>
                  <a:sym typeface="Calibri"/>
                </a:rPr>
                <a:t>Setup Training Options</a:t>
              </a:r>
              <a:endParaRPr/>
            </a:p>
          </p:txBody>
        </p:sp>
        <p:sp>
          <p:nvSpPr>
            <p:cNvPr id="118" name="Google Shape;118;p3"/>
            <p:cNvSpPr/>
            <p:nvPr/>
          </p:nvSpPr>
          <p:spPr>
            <a:xfrm>
              <a:off x="6005293" y="1467611"/>
              <a:ext cx="1429619" cy="1956815"/>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txBox="1"/>
            <p:nvPr/>
          </p:nvSpPr>
          <p:spPr>
            <a:xfrm>
              <a:off x="6075081" y="1537399"/>
              <a:ext cx="1290043" cy="1817239"/>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lang="en-IN" sz="2100">
                  <a:solidFill>
                    <a:schemeClr val="lt1"/>
                  </a:solidFill>
                  <a:latin typeface="Calibri"/>
                  <a:ea typeface="Calibri"/>
                  <a:cs typeface="Calibri"/>
                  <a:sym typeface="Calibri"/>
                </a:rPr>
                <a:t>Train the Model</a:t>
              </a:r>
              <a:endParaRPr/>
            </a:p>
          </p:txBody>
        </p:sp>
        <p:sp>
          <p:nvSpPr>
            <p:cNvPr id="120" name="Google Shape;120;p3"/>
            <p:cNvSpPr/>
            <p:nvPr/>
          </p:nvSpPr>
          <p:spPr>
            <a:xfrm>
              <a:off x="7506393" y="1467611"/>
              <a:ext cx="1429619" cy="1956815"/>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txBox="1"/>
            <p:nvPr/>
          </p:nvSpPr>
          <p:spPr>
            <a:xfrm>
              <a:off x="7576181" y="1537399"/>
              <a:ext cx="1290043" cy="1817239"/>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lang="en-IN" sz="2100">
                  <a:solidFill>
                    <a:schemeClr val="lt1"/>
                  </a:solidFill>
                  <a:latin typeface="Calibri"/>
                  <a:ea typeface="Calibri"/>
                  <a:cs typeface="Calibri"/>
                  <a:sym typeface="Calibri"/>
                </a:rPr>
                <a:t>Make a Prediction</a:t>
              </a:r>
              <a:endParaRPr/>
            </a:p>
          </p:txBody>
        </p:sp>
        <p:sp>
          <p:nvSpPr>
            <p:cNvPr id="122" name="Google Shape;122;p3"/>
            <p:cNvSpPr/>
            <p:nvPr/>
          </p:nvSpPr>
          <p:spPr>
            <a:xfrm>
              <a:off x="9007493" y="1467611"/>
              <a:ext cx="1429619" cy="1956815"/>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txBox="1"/>
            <p:nvPr/>
          </p:nvSpPr>
          <p:spPr>
            <a:xfrm>
              <a:off x="9077281" y="1537399"/>
              <a:ext cx="1290043" cy="1817239"/>
            </a:xfrm>
            <a:prstGeom prst="rect">
              <a:avLst/>
            </a:prstGeom>
            <a:noFill/>
            <a:ln>
              <a:noFill/>
            </a:ln>
          </p:spPr>
          <p:txBody>
            <a:bodyPr anchorCtr="0" anchor="ctr" bIns="80000" lIns="80000" spcFirstLastPara="1" rIns="80000" wrap="square" tIns="80000">
              <a:noAutofit/>
            </a:bodyPr>
            <a:lstStyle/>
            <a:p>
              <a:pPr indent="0" lvl="0" marL="0" marR="0" rtl="0" algn="ctr">
                <a:lnSpc>
                  <a:spcPct val="90000"/>
                </a:lnSpc>
                <a:spcBef>
                  <a:spcPts val="0"/>
                </a:spcBef>
                <a:spcAft>
                  <a:spcPts val="0"/>
                </a:spcAft>
                <a:buClr>
                  <a:schemeClr val="lt1"/>
                </a:buClr>
                <a:buSzPts val="2100"/>
                <a:buFont typeface="Calibri"/>
                <a:buNone/>
              </a:pPr>
              <a:r>
                <a:rPr lang="en-IN" sz="2100">
                  <a:solidFill>
                    <a:schemeClr val="lt1"/>
                  </a:solidFill>
                  <a:latin typeface="Calibri"/>
                  <a:ea typeface="Calibri"/>
                  <a:cs typeface="Calibri"/>
                  <a:sym typeface="Calibri"/>
                </a:rPr>
                <a:t>Test on a Video</a:t>
              </a:r>
              <a:endParaRPr/>
            </a:p>
          </p:txBody>
        </p:sp>
      </p:grpSp>
      <p:pic>
        <p:nvPicPr>
          <p:cNvPr id="124" name="Google Shape;124;p3"/>
          <p:cNvPicPr preferRelativeResize="0"/>
          <p:nvPr/>
        </p:nvPicPr>
        <p:blipFill rotWithShape="1">
          <a:blip r:embed="rId4">
            <a:alphaModFix/>
          </a:blip>
          <a:srcRect b="0" l="0" r="0" t="0"/>
          <a:stretch/>
        </p:blipFill>
        <p:spPr>
          <a:xfrm>
            <a:off x="458591" y="-931845"/>
            <a:ext cx="843282" cy="849819"/>
          </a:xfrm>
          <a:prstGeom prst="rect">
            <a:avLst/>
          </a:prstGeom>
          <a:noFill/>
          <a:ln>
            <a:noFill/>
          </a:ln>
        </p:spPr>
      </p:pic>
      <p:sp>
        <p:nvSpPr>
          <p:cNvPr id="125" name="Google Shape;125;p3"/>
          <p:cNvSpPr txBox="1"/>
          <p:nvPr/>
        </p:nvSpPr>
        <p:spPr>
          <a:xfrm>
            <a:off x="1616835" y="-676212"/>
            <a:ext cx="732328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chemeClr val="lt1"/>
                </a:solidFill>
                <a:latin typeface="Arial Black"/>
                <a:ea typeface="Arial Black"/>
                <a:cs typeface="Arial Black"/>
                <a:sym typeface="Arial Black"/>
              </a:rPr>
              <a:t>NATIONAL INSTITUTE OF TECHNOLOGY ANDHRA PRADESH</a:t>
            </a:r>
            <a:endParaRPr/>
          </a:p>
        </p:txBody>
      </p:sp>
      <p:pic>
        <p:nvPicPr>
          <p:cNvPr descr="101010 data lines to infinity" id="126" name="Google Shape;126;p3"/>
          <p:cNvPicPr preferRelativeResize="0"/>
          <p:nvPr/>
        </p:nvPicPr>
        <p:blipFill rotWithShape="1">
          <a:blip r:embed="rId5">
            <a:alphaModFix amt="50000"/>
          </a:blip>
          <a:srcRect b="0" l="5074" r="4017" t="21025"/>
          <a:stretch/>
        </p:blipFill>
        <p:spPr>
          <a:xfrm>
            <a:off x="-12191980" y="30653"/>
            <a:ext cx="12191980" cy="6857999"/>
          </a:xfrm>
          <a:prstGeom prst="rect">
            <a:avLst/>
          </a:prstGeom>
          <a:noFill/>
          <a:ln>
            <a:noFill/>
          </a:ln>
        </p:spPr>
      </p:pic>
    </p:spTree>
  </p:cSld>
  <p:clrMapOvr>
    <a:masterClrMapping/>
  </p:clrMapOvr>
  <mc:AlternateContent>
    <mc:Choice Requires="p14">
      <p:transition spd="slow" p14:dur="1300">
        <p14:pan dir="u"/>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0" name="Shape 130"/>
        <p:cNvGrpSpPr/>
        <p:nvPr/>
      </p:nvGrpSpPr>
      <p:grpSpPr>
        <a:xfrm>
          <a:off x="0" y="0"/>
          <a:ext cx="0" cy="0"/>
          <a:chOff x="0" y="0"/>
          <a:chExt cx="0" cy="0"/>
        </a:xfrm>
      </p:grpSpPr>
      <p:pic>
        <p:nvPicPr>
          <p:cNvPr descr="101010 data lines to infinity" id="131" name="Google Shape;131;p4"/>
          <p:cNvPicPr preferRelativeResize="0"/>
          <p:nvPr/>
        </p:nvPicPr>
        <p:blipFill rotWithShape="1">
          <a:blip r:embed="rId3">
            <a:alphaModFix amt="50000"/>
          </a:blip>
          <a:srcRect b="0" l="5074" r="4017" t="21025"/>
          <a:stretch/>
        </p:blipFill>
        <p:spPr>
          <a:xfrm>
            <a:off x="0" y="0"/>
            <a:ext cx="12191980" cy="6857999"/>
          </a:xfrm>
          <a:prstGeom prst="rect">
            <a:avLst/>
          </a:prstGeom>
          <a:noFill/>
          <a:ln>
            <a:noFill/>
          </a:ln>
        </p:spPr>
      </p:pic>
      <p:pic>
        <p:nvPicPr>
          <p:cNvPr id="132" name="Google Shape;132;p4"/>
          <p:cNvPicPr preferRelativeResize="0"/>
          <p:nvPr/>
        </p:nvPicPr>
        <p:blipFill rotWithShape="1">
          <a:blip r:embed="rId4">
            <a:alphaModFix/>
          </a:blip>
          <a:srcRect b="0" l="0" r="0" t="0"/>
          <a:stretch/>
        </p:blipFill>
        <p:spPr>
          <a:xfrm>
            <a:off x="12192000" y="0"/>
            <a:ext cx="12192000" cy="6919306"/>
          </a:xfrm>
          <a:prstGeom prst="rect">
            <a:avLst/>
          </a:prstGeom>
          <a:noFill/>
          <a:ln>
            <a:noFill/>
          </a:ln>
        </p:spPr>
      </p:pic>
      <p:sp>
        <p:nvSpPr>
          <p:cNvPr id="133" name="Google Shape;133;p4"/>
          <p:cNvSpPr txBox="1"/>
          <p:nvPr>
            <p:ph type="ctrTitle"/>
          </p:nvPr>
        </p:nvSpPr>
        <p:spPr>
          <a:xfrm rot="-5400000">
            <a:off x="-3205885" y="2800516"/>
            <a:ext cx="8308005" cy="84328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4400"/>
              <a:buFont typeface="Arial"/>
              <a:buNone/>
            </a:pPr>
            <a:r>
              <a:rPr b="0" i="0" lang="en-IN" sz="4400" u="none" cap="none" strike="noStrike">
                <a:solidFill>
                  <a:srgbClr val="FFFFFF"/>
                </a:solidFill>
                <a:latin typeface="Arial"/>
                <a:ea typeface="Arial"/>
                <a:cs typeface="Arial"/>
                <a:sym typeface="Arial"/>
              </a:rPr>
              <a:t>Data Collection</a:t>
            </a:r>
            <a:endParaRPr b="1" sz="5000">
              <a:solidFill>
                <a:schemeClr val="lt1"/>
              </a:solidFill>
              <a:latin typeface="Arial"/>
              <a:ea typeface="Arial"/>
              <a:cs typeface="Arial"/>
              <a:sym typeface="Arial"/>
            </a:endParaRPr>
          </a:p>
        </p:txBody>
      </p:sp>
      <p:pic>
        <p:nvPicPr>
          <p:cNvPr id="134" name="Google Shape;134;p4"/>
          <p:cNvPicPr preferRelativeResize="0"/>
          <p:nvPr/>
        </p:nvPicPr>
        <p:blipFill rotWithShape="1">
          <a:blip r:embed="rId5">
            <a:alphaModFix/>
          </a:blip>
          <a:srcRect b="0" l="0" r="0" t="0"/>
          <a:stretch/>
        </p:blipFill>
        <p:spPr>
          <a:xfrm>
            <a:off x="458591" y="-931845"/>
            <a:ext cx="843282" cy="849819"/>
          </a:xfrm>
          <a:prstGeom prst="rect">
            <a:avLst/>
          </a:prstGeom>
          <a:noFill/>
          <a:ln>
            <a:noFill/>
          </a:ln>
        </p:spPr>
      </p:pic>
      <p:sp>
        <p:nvSpPr>
          <p:cNvPr id="135" name="Google Shape;135;p4"/>
          <p:cNvSpPr txBox="1"/>
          <p:nvPr/>
        </p:nvSpPr>
        <p:spPr>
          <a:xfrm>
            <a:off x="1616835" y="-676212"/>
            <a:ext cx="732328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chemeClr val="lt1"/>
                </a:solidFill>
                <a:latin typeface="Arial Black"/>
                <a:ea typeface="Arial Black"/>
                <a:cs typeface="Arial Black"/>
                <a:sym typeface="Arial Black"/>
              </a:rPr>
              <a:t>NATIONAL INSTITUTE OF TECHNOLOGY ANDHRA PRADESH</a:t>
            </a:r>
            <a:endParaRPr/>
          </a:p>
        </p:txBody>
      </p:sp>
      <p:pic>
        <p:nvPicPr>
          <p:cNvPr id="136" name="Google Shape;136;p4"/>
          <p:cNvPicPr preferRelativeResize="0"/>
          <p:nvPr/>
        </p:nvPicPr>
        <p:blipFill rotWithShape="1">
          <a:blip r:embed="rId6">
            <a:alphaModFix/>
          </a:blip>
          <a:srcRect b="0" l="0" r="0" t="0"/>
          <a:stretch/>
        </p:blipFill>
        <p:spPr>
          <a:xfrm>
            <a:off x="7122699" y="219325"/>
            <a:ext cx="4598939" cy="2324555"/>
          </a:xfrm>
          <a:prstGeom prst="rect">
            <a:avLst/>
          </a:prstGeom>
          <a:noFill/>
          <a:ln>
            <a:noFill/>
          </a:ln>
        </p:spPr>
      </p:pic>
      <p:pic>
        <p:nvPicPr>
          <p:cNvPr id="137" name="Google Shape;137;p4"/>
          <p:cNvPicPr preferRelativeResize="0"/>
          <p:nvPr/>
        </p:nvPicPr>
        <p:blipFill rotWithShape="1">
          <a:blip r:embed="rId7">
            <a:alphaModFix/>
          </a:blip>
          <a:srcRect b="0" l="0" r="0" t="0"/>
          <a:stretch/>
        </p:blipFill>
        <p:spPr>
          <a:xfrm>
            <a:off x="7057914" y="2824249"/>
            <a:ext cx="4663724" cy="1810003"/>
          </a:xfrm>
          <a:prstGeom prst="rect">
            <a:avLst/>
          </a:prstGeom>
          <a:noFill/>
          <a:ln>
            <a:noFill/>
          </a:ln>
        </p:spPr>
      </p:pic>
      <p:pic>
        <p:nvPicPr>
          <p:cNvPr id="138" name="Google Shape;138;p4"/>
          <p:cNvPicPr preferRelativeResize="0"/>
          <p:nvPr/>
        </p:nvPicPr>
        <p:blipFill rotWithShape="1">
          <a:blip r:embed="rId8">
            <a:alphaModFix/>
          </a:blip>
          <a:srcRect b="0" l="0" r="0" t="0"/>
          <a:stretch/>
        </p:blipFill>
        <p:spPr>
          <a:xfrm>
            <a:off x="6378938" y="4810835"/>
            <a:ext cx="5686062" cy="1857634"/>
          </a:xfrm>
          <a:prstGeom prst="rect">
            <a:avLst/>
          </a:prstGeom>
          <a:noFill/>
          <a:ln>
            <a:noFill/>
          </a:ln>
        </p:spPr>
      </p:pic>
      <p:sp>
        <p:nvSpPr>
          <p:cNvPr id="139" name="Google Shape;139;p4"/>
          <p:cNvSpPr txBox="1"/>
          <p:nvPr/>
        </p:nvSpPr>
        <p:spPr>
          <a:xfrm>
            <a:off x="1437645" y="1374522"/>
            <a:ext cx="5461150" cy="4247317"/>
          </a:xfrm>
          <a:prstGeom prst="rect">
            <a:avLst/>
          </a:prstGeom>
          <a:noFill/>
          <a:ln>
            <a:noFill/>
          </a:ln>
        </p:spPr>
        <p:txBody>
          <a:bodyPr anchorCtr="0" anchor="t" bIns="45700" lIns="91425" spcFirstLastPara="1" rIns="91425" wrap="square" tIns="45700">
            <a:spAutoFit/>
          </a:bodyPr>
          <a:lstStyle/>
          <a:p>
            <a:pPr indent="-457200" lvl="1" marL="914400" marR="0" rtl="0" algn="l">
              <a:spcBef>
                <a:spcPts val="0"/>
              </a:spcBef>
              <a:spcAft>
                <a:spcPts val="0"/>
              </a:spcAft>
              <a:buClr>
                <a:schemeClr val="lt1"/>
              </a:buClr>
              <a:buSzPts val="1800"/>
              <a:buFont typeface="Calibri"/>
              <a:buAutoNum type="arabicPeriod"/>
            </a:pPr>
            <a:r>
              <a:rPr b="1" i="0" lang="en-IN" sz="1800" u="none" cap="none" strike="noStrike">
                <a:solidFill>
                  <a:schemeClr val="lt1"/>
                </a:solidFill>
                <a:latin typeface="Calibri"/>
                <a:ea typeface="Calibri"/>
                <a:cs typeface="Calibri"/>
                <a:sym typeface="Calibri"/>
              </a:rPr>
              <a:t>Loading a video from video set.</a:t>
            </a:r>
            <a:endParaRPr/>
          </a:p>
          <a:p>
            <a:pPr indent="0" lvl="2" marL="914400" marR="0" rtl="0" algn="l">
              <a:spcBef>
                <a:spcPts val="0"/>
              </a:spcBef>
              <a:spcAft>
                <a:spcPts val="0"/>
              </a:spcAft>
              <a:buNone/>
            </a:pPr>
            <a:r>
              <a:rPr b="1" i="0" lang="en-IN" sz="1800" u="none" cap="none" strike="noStrike">
                <a:solidFill>
                  <a:schemeClr val="lt1"/>
                </a:solidFill>
                <a:latin typeface="Calibri"/>
                <a:ea typeface="Calibri"/>
                <a:cs typeface="Calibri"/>
                <a:sym typeface="Calibri"/>
              </a:rPr>
              <a:t>Append the mount region in array called frame.</a:t>
            </a:r>
            <a:endParaRPr/>
          </a:p>
          <a:p>
            <a:pPr indent="0" lvl="2" marL="914400" marR="0" rtl="0" algn="l">
              <a:spcBef>
                <a:spcPts val="0"/>
              </a:spcBef>
              <a:spcAft>
                <a:spcPts val="0"/>
              </a:spcAft>
              <a:buNone/>
            </a:pPr>
            <a:r>
              <a:t/>
            </a:r>
            <a:endParaRPr b="1" i="0" sz="1800" u="none" cap="none" strike="noStrike">
              <a:solidFill>
                <a:schemeClr val="lt1"/>
              </a:solidFill>
              <a:latin typeface="Calibri"/>
              <a:ea typeface="Calibri"/>
              <a:cs typeface="Calibri"/>
              <a:sym typeface="Calibri"/>
            </a:endParaRPr>
          </a:p>
          <a:p>
            <a:pPr indent="0" lvl="2" marL="914400" marR="0" rtl="0" algn="l">
              <a:spcBef>
                <a:spcPts val="0"/>
              </a:spcBef>
              <a:spcAft>
                <a:spcPts val="0"/>
              </a:spcAft>
              <a:buNone/>
            </a:pPr>
            <a:r>
              <a:t/>
            </a:r>
            <a:endParaRPr b="1" i="0" sz="1800" u="none" cap="none" strike="noStrike">
              <a:solidFill>
                <a:schemeClr val="lt1"/>
              </a:solidFill>
              <a:latin typeface="Calibri"/>
              <a:ea typeface="Calibri"/>
              <a:cs typeface="Calibri"/>
              <a:sym typeface="Calibri"/>
            </a:endParaRPr>
          </a:p>
          <a:p>
            <a:pPr indent="0" lvl="2" marL="914400" marR="0" rtl="0" algn="l">
              <a:spcBef>
                <a:spcPts val="0"/>
              </a:spcBef>
              <a:spcAft>
                <a:spcPts val="0"/>
              </a:spcAft>
              <a:buNone/>
            </a:pPr>
            <a:r>
              <a:t/>
            </a:r>
            <a:endParaRPr b="1" i="0" sz="1800" u="none" cap="none" strike="noStrike">
              <a:solidFill>
                <a:schemeClr val="lt1"/>
              </a:solidFill>
              <a:latin typeface="Calibri"/>
              <a:ea typeface="Calibri"/>
              <a:cs typeface="Calibri"/>
              <a:sym typeface="Calibri"/>
            </a:endParaRPr>
          </a:p>
          <a:p>
            <a:pPr indent="0" lvl="2" marL="914400" marR="0" rtl="0" algn="l">
              <a:spcBef>
                <a:spcPts val="0"/>
              </a:spcBef>
              <a:spcAft>
                <a:spcPts val="0"/>
              </a:spcAft>
              <a:buNone/>
            </a:pPr>
            <a:r>
              <a:t/>
            </a:r>
            <a:endParaRPr b="1" i="0" sz="1800" u="none" cap="none" strike="noStrike">
              <a:solidFill>
                <a:schemeClr val="lt1"/>
              </a:solidFill>
              <a:latin typeface="Calibri"/>
              <a:ea typeface="Calibri"/>
              <a:cs typeface="Calibri"/>
              <a:sym typeface="Calibri"/>
            </a:endParaRPr>
          </a:p>
          <a:p>
            <a:pPr indent="-457200" lvl="1" marL="914400" marR="0" rtl="0" algn="l">
              <a:spcBef>
                <a:spcPts val="0"/>
              </a:spcBef>
              <a:spcAft>
                <a:spcPts val="0"/>
              </a:spcAft>
              <a:buClr>
                <a:schemeClr val="lt1"/>
              </a:buClr>
              <a:buSzPts val="1800"/>
              <a:buFont typeface="Calibri"/>
              <a:buAutoNum type="arabicPeriod"/>
            </a:pPr>
            <a:r>
              <a:rPr b="1" i="0" lang="en-IN" sz="1800" u="none" cap="none" strike="noStrike">
                <a:solidFill>
                  <a:schemeClr val="lt1"/>
                </a:solidFill>
                <a:latin typeface="Calibri"/>
                <a:ea typeface="Calibri"/>
                <a:cs typeface="Calibri"/>
                <a:sym typeface="Calibri"/>
              </a:rPr>
              <a:t>Loading the alignments.</a:t>
            </a:r>
            <a:endParaRPr/>
          </a:p>
          <a:p>
            <a:pPr indent="-342900" lvl="1" marL="914400" marR="0" rtl="0" algn="l">
              <a:spcBef>
                <a:spcPts val="0"/>
              </a:spcBef>
              <a:spcAft>
                <a:spcPts val="0"/>
              </a:spcAft>
              <a:buClr>
                <a:schemeClr val="dk1"/>
              </a:buClr>
              <a:buSzPts val="1800"/>
              <a:buFont typeface="Calibri"/>
              <a:buNone/>
            </a:pPr>
            <a:r>
              <a:t/>
            </a:r>
            <a:endParaRPr b="1" i="0" sz="1800" u="none" cap="none" strike="noStrike">
              <a:solidFill>
                <a:schemeClr val="lt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None/>
            </a:pPr>
            <a:r>
              <a:t/>
            </a:r>
            <a:endParaRPr b="1" i="0" sz="1800" u="none" cap="none" strike="noStrike">
              <a:solidFill>
                <a:schemeClr val="lt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None/>
            </a:pPr>
            <a:r>
              <a:t/>
            </a:r>
            <a:endParaRPr b="1" i="0" sz="1800" u="none" cap="none" strike="noStrike">
              <a:solidFill>
                <a:schemeClr val="lt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None/>
            </a:pPr>
            <a:r>
              <a:t/>
            </a:r>
            <a:endParaRPr b="1" i="0" sz="1800" u="none" cap="none" strike="noStrike">
              <a:solidFill>
                <a:schemeClr val="lt1"/>
              </a:solidFill>
              <a:latin typeface="Calibri"/>
              <a:ea typeface="Calibri"/>
              <a:cs typeface="Calibri"/>
              <a:sym typeface="Calibri"/>
            </a:endParaRPr>
          </a:p>
          <a:p>
            <a:pPr indent="-342900" lvl="1" marL="914400" marR="0" rtl="0" algn="l">
              <a:spcBef>
                <a:spcPts val="0"/>
              </a:spcBef>
              <a:spcAft>
                <a:spcPts val="0"/>
              </a:spcAft>
              <a:buClr>
                <a:schemeClr val="dk1"/>
              </a:buClr>
              <a:buSzPts val="1800"/>
              <a:buFont typeface="Calibri"/>
              <a:buNone/>
            </a:pPr>
            <a:r>
              <a:t/>
            </a:r>
            <a:endParaRPr b="1" i="0" sz="1800" u="none" cap="none" strike="noStrike">
              <a:solidFill>
                <a:schemeClr val="lt1"/>
              </a:solidFill>
              <a:latin typeface="Calibri"/>
              <a:ea typeface="Calibri"/>
              <a:cs typeface="Calibri"/>
              <a:sym typeface="Calibri"/>
            </a:endParaRPr>
          </a:p>
          <a:p>
            <a:pPr indent="-457200" lvl="1" marL="914400" marR="0" rtl="0" algn="l">
              <a:spcBef>
                <a:spcPts val="0"/>
              </a:spcBef>
              <a:spcAft>
                <a:spcPts val="0"/>
              </a:spcAft>
              <a:buClr>
                <a:schemeClr val="lt1"/>
              </a:buClr>
              <a:buSzPts val="1800"/>
              <a:buFont typeface="Calibri"/>
              <a:buAutoNum type="arabicPeriod"/>
            </a:pPr>
            <a:r>
              <a:rPr b="1" i="0" lang="en-IN" sz="1800" u="none" cap="none" strike="noStrike">
                <a:solidFill>
                  <a:schemeClr val="lt1"/>
                </a:solidFill>
                <a:latin typeface="Calibri"/>
                <a:ea typeface="Calibri"/>
                <a:cs typeface="Calibri"/>
                <a:sym typeface="Calibri"/>
              </a:rPr>
              <a:t>Loading vide and alignments in a function called load_data</a:t>
            </a:r>
            <a:endParaRPr b="1" i="0" sz="1800" u="none" cap="none" strike="noStrik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descr="Human brain nerve cells" id="144" name="Google Shape;144;p5"/>
          <p:cNvPicPr preferRelativeResize="0"/>
          <p:nvPr/>
        </p:nvPicPr>
        <p:blipFill rotWithShape="1">
          <a:blip r:embed="rId3">
            <a:alphaModFix/>
          </a:blip>
          <a:srcRect b="-6" l="0" r="9084" t="31820"/>
          <a:stretch/>
        </p:blipFill>
        <p:spPr>
          <a:xfrm>
            <a:off x="20" y="10"/>
            <a:ext cx="12191981" cy="6857990"/>
          </a:xfrm>
          <a:prstGeom prst="rect">
            <a:avLst/>
          </a:prstGeom>
          <a:noFill/>
          <a:ln>
            <a:noFill/>
          </a:ln>
        </p:spPr>
      </p:pic>
      <p:sp>
        <p:nvSpPr>
          <p:cNvPr id="145" name="Google Shape;145;p5"/>
          <p:cNvSpPr txBox="1"/>
          <p:nvPr>
            <p:ph type="title"/>
          </p:nvPr>
        </p:nvSpPr>
        <p:spPr>
          <a:xfrm rot="-5400000">
            <a:off x="-1231196" y="2553548"/>
            <a:ext cx="5294461" cy="195236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en-IN" sz="3200">
                <a:solidFill>
                  <a:schemeClr val="lt1"/>
                </a:solidFill>
                <a:latin typeface="Arial"/>
                <a:ea typeface="Arial"/>
                <a:cs typeface="Arial"/>
                <a:sym typeface="Arial"/>
              </a:rPr>
              <a:t>Designing Deep Neural Network</a:t>
            </a:r>
            <a:br>
              <a:rPr lang="en-IN" sz="3200">
                <a:solidFill>
                  <a:schemeClr val="lt1"/>
                </a:solidFill>
                <a:latin typeface="Arial"/>
                <a:ea typeface="Arial"/>
                <a:cs typeface="Arial"/>
                <a:sym typeface="Arial"/>
              </a:rPr>
            </a:br>
            <a:endParaRPr sz="3200">
              <a:solidFill>
                <a:schemeClr val="lt1"/>
              </a:solidFill>
              <a:latin typeface="Arial"/>
              <a:ea typeface="Arial"/>
              <a:cs typeface="Arial"/>
              <a:sym typeface="Arial"/>
            </a:endParaRPr>
          </a:p>
        </p:txBody>
      </p:sp>
      <p:sp>
        <p:nvSpPr>
          <p:cNvPr id="146" name="Google Shape;146;p5"/>
          <p:cNvSpPr txBox="1"/>
          <p:nvPr>
            <p:ph idx="1" type="body"/>
          </p:nvPr>
        </p:nvSpPr>
        <p:spPr>
          <a:xfrm>
            <a:off x="2209800" y="1527913"/>
            <a:ext cx="8004544" cy="4351338"/>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lt1"/>
              </a:buClr>
              <a:buSzPts val="2800"/>
              <a:buFont typeface="Calibri"/>
              <a:buAutoNum type="arabicPeriod"/>
            </a:pPr>
            <a:r>
              <a:rPr lang="en-IN">
                <a:solidFill>
                  <a:schemeClr val="lt1"/>
                </a:solidFill>
              </a:rPr>
              <a:t>Used 3d convolution</a:t>
            </a:r>
            <a:endParaRPr/>
          </a:p>
          <a:p>
            <a:pPr indent="-514350" lvl="0" marL="514350" rtl="0" algn="l">
              <a:lnSpc>
                <a:spcPct val="90000"/>
              </a:lnSpc>
              <a:spcBef>
                <a:spcPts val="1000"/>
              </a:spcBef>
              <a:spcAft>
                <a:spcPts val="0"/>
              </a:spcAft>
              <a:buClr>
                <a:schemeClr val="lt1"/>
              </a:buClr>
              <a:buSzPts val="2800"/>
              <a:buFont typeface="Calibri"/>
              <a:buAutoNum type="arabicPeriod"/>
            </a:pPr>
            <a:r>
              <a:rPr lang="en-IN">
                <a:solidFill>
                  <a:schemeClr val="lt1"/>
                </a:solidFill>
              </a:rPr>
              <a:t>LSTM</a:t>
            </a:r>
            <a:endParaRPr/>
          </a:p>
          <a:p>
            <a:pPr indent="-336550" lvl="0" marL="514350" rtl="0" algn="l">
              <a:lnSpc>
                <a:spcPct val="90000"/>
              </a:lnSpc>
              <a:spcBef>
                <a:spcPts val="1000"/>
              </a:spcBef>
              <a:spcAft>
                <a:spcPts val="0"/>
              </a:spcAft>
              <a:buClr>
                <a:schemeClr val="dk1"/>
              </a:buClr>
              <a:buSzPts val="2800"/>
              <a:buFont typeface="Calibri"/>
              <a:buNone/>
            </a:pPr>
            <a:r>
              <a:t/>
            </a:r>
            <a:endParaRPr>
              <a:solidFill>
                <a:schemeClr val="lt1"/>
              </a:solidFill>
            </a:endParaRPr>
          </a:p>
        </p:txBody>
      </p:sp>
      <p:sp>
        <p:nvSpPr>
          <p:cNvPr id="147" name="Google Shape;14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19-04-2024</a:t>
            </a:r>
            <a:endParaRPr/>
          </a:p>
        </p:txBody>
      </p:sp>
      <p:sp>
        <p:nvSpPr>
          <p:cNvPr id="148" name="Google Shape;14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NATIONAL INSTITUTE OF TECHNOLOGY ANDHRA PRADESH</a:t>
            </a:r>
            <a:endParaRPr/>
          </a:p>
        </p:txBody>
      </p:sp>
      <p:sp>
        <p:nvSpPr>
          <p:cNvPr id="149" name="Google Shape;14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50" name="Google Shape;150;p5"/>
          <p:cNvPicPr preferRelativeResize="0"/>
          <p:nvPr/>
        </p:nvPicPr>
        <p:blipFill rotWithShape="1">
          <a:blip r:embed="rId4">
            <a:alphaModFix/>
          </a:blip>
          <a:srcRect b="0" l="0" r="0" t="0"/>
          <a:stretch/>
        </p:blipFill>
        <p:spPr>
          <a:xfrm>
            <a:off x="8867432" y="1230202"/>
            <a:ext cx="3007832" cy="4649049"/>
          </a:xfrm>
          <a:prstGeom prst="rect">
            <a:avLst/>
          </a:prstGeom>
          <a:noFill/>
          <a:ln>
            <a:noFill/>
          </a:ln>
        </p:spPr>
      </p:pic>
      <p:pic>
        <p:nvPicPr>
          <p:cNvPr id="151" name="Google Shape;151;p5"/>
          <p:cNvPicPr preferRelativeResize="0"/>
          <p:nvPr/>
        </p:nvPicPr>
        <p:blipFill rotWithShape="1">
          <a:blip r:embed="rId5">
            <a:alphaModFix/>
          </a:blip>
          <a:srcRect b="0" l="0" r="0" t="0"/>
          <a:stretch/>
        </p:blipFill>
        <p:spPr>
          <a:xfrm>
            <a:off x="1542907" y="323768"/>
            <a:ext cx="7285554" cy="3638839"/>
          </a:xfrm>
          <a:prstGeom prst="rect">
            <a:avLst/>
          </a:prstGeom>
          <a:noFill/>
          <a:ln>
            <a:noFill/>
          </a:ln>
        </p:spPr>
      </p:pic>
      <p:pic>
        <p:nvPicPr>
          <p:cNvPr id="152" name="Google Shape;152;p5"/>
          <p:cNvPicPr preferRelativeResize="0"/>
          <p:nvPr/>
        </p:nvPicPr>
        <p:blipFill rotWithShape="1">
          <a:blip r:embed="rId6">
            <a:alphaModFix/>
          </a:blip>
          <a:srcRect b="0" l="0" r="0" t="0"/>
          <a:stretch/>
        </p:blipFill>
        <p:spPr>
          <a:xfrm>
            <a:off x="1743324" y="4014876"/>
            <a:ext cx="6706536" cy="240063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6"/>
          <p:cNvSpPr txBox="1"/>
          <p:nvPr>
            <p:ph type="title"/>
          </p:nvPr>
        </p:nvSpPr>
        <p:spPr>
          <a:xfrm rot="-5400000">
            <a:off x="-1291793" y="2495117"/>
            <a:ext cx="5730876" cy="1470891"/>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r>
              <a:rPr lang="en-IN" sz="4000">
                <a:solidFill>
                  <a:schemeClr val="lt1"/>
                </a:solidFill>
                <a:latin typeface="Arial"/>
                <a:ea typeface="Arial"/>
                <a:cs typeface="Arial"/>
                <a:sym typeface="Arial"/>
              </a:rPr>
              <a:t>Setup Training Options and Training</a:t>
            </a:r>
            <a:br>
              <a:rPr lang="en-IN" sz="4000">
                <a:solidFill>
                  <a:schemeClr val="lt1"/>
                </a:solidFill>
                <a:latin typeface="Arial"/>
                <a:ea typeface="Arial"/>
                <a:cs typeface="Arial"/>
                <a:sym typeface="Arial"/>
              </a:rPr>
            </a:br>
            <a:endParaRPr sz="4000">
              <a:solidFill>
                <a:schemeClr val="lt1"/>
              </a:solidFill>
              <a:latin typeface="Arial"/>
              <a:ea typeface="Arial"/>
              <a:cs typeface="Arial"/>
              <a:sym typeface="Arial"/>
            </a:endParaRPr>
          </a:p>
        </p:txBody>
      </p:sp>
      <p:sp>
        <p:nvSpPr>
          <p:cNvPr id="158" name="Google Shape;158;p6"/>
          <p:cNvSpPr txBox="1"/>
          <p:nvPr>
            <p:ph idx="1" type="body"/>
          </p:nvPr>
        </p:nvSpPr>
        <p:spPr>
          <a:xfrm>
            <a:off x="2142836" y="591344"/>
            <a:ext cx="9134763" cy="558562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800"/>
              <a:buChar char="•"/>
            </a:pPr>
            <a:r>
              <a:rPr lang="en-IN">
                <a:solidFill>
                  <a:schemeClr val="lt1"/>
                </a:solidFill>
              </a:rPr>
              <a:t>Used Connectionlist temporal classification(CTC) loss.(The code from automatic speech recognition model.)</a:t>
            </a:r>
            <a:endParaRPr/>
          </a:p>
          <a:p>
            <a:pPr indent="-50800" lvl="0" marL="228600" rtl="0" algn="l">
              <a:lnSpc>
                <a:spcPct val="90000"/>
              </a:lnSpc>
              <a:spcBef>
                <a:spcPts val="1000"/>
              </a:spcBef>
              <a:spcAft>
                <a:spcPts val="0"/>
              </a:spcAft>
              <a:buClr>
                <a:schemeClr val="dk1"/>
              </a:buClr>
              <a:buSzPts val="2800"/>
              <a:buNone/>
            </a:pPr>
            <a:r>
              <a:t/>
            </a:r>
            <a:endParaRPr>
              <a:solidFill>
                <a:schemeClr val="lt1"/>
              </a:solidFill>
            </a:endParaRPr>
          </a:p>
          <a:p>
            <a:pPr indent="-50800" lvl="0" marL="228600" rtl="0" algn="l">
              <a:lnSpc>
                <a:spcPct val="90000"/>
              </a:lnSpc>
              <a:spcBef>
                <a:spcPts val="1000"/>
              </a:spcBef>
              <a:spcAft>
                <a:spcPts val="0"/>
              </a:spcAft>
              <a:buClr>
                <a:schemeClr val="dk1"/>
              </a:buClr>
              <a:buSzPts val="2800"/>
              <a:buNone/>
            </a:pPr>
            <a:r>
              <a:t/>
            </a:r>
            <a:endParaRPr>
              <a:solidFill>
                <a:schemeClr val="lt1"/>
              </a:solidFill>
            </a:endParaRPr>
          </a:p>
          <a:p>
            <a:pPr indent="-50800" lvl="0" marL="228600" rtl="0" algn="l">
              <a:lnSpc>
                <a:spcPct val="90000"/>
              </a:lnSpc>
              <a:spcBef>
                <a:spcPts val="1000"/>
              </a:spcBef>
              <a:spcAft>
                <a:spcPts val="0"/>
              </a:spcAft>
              <a:buClr>
                <a:schemeClr val="dk1"/>
              </a:buClr>
              <a:buSzPts val="2800"/>
              <a:buNone/>
            </a:pPr>
            <a:r>
              <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en-IN">
                <a:solidFill>
                  <a:schemeClr val="lt1"/>
                </a:solidFill>
              </a:rPr>
              <a:t>Compiling the model using adam optimizer with ctc loss.</a:t>
            </a:r>
            <a:endParaRPr/>
          </a:p>
          <a:p>
            <a:pPr indent="-228600" lvl="0" marL="228600" rtl="0" algn="l">
              <a:lnSpc>
                <a:spcPct val="90000"/>
              </a:lnSpc>
              <a:spcBef>
                <a:spcPts val="1000"/>
              </a:spcBef>
              <a:spcAft>
                <a:spcPts val="0"/>
              </a:spcAft>
              <a:buClr>
                <a:schemeClr val="lt1"/>
              </a:buClr>
              <a:buSzPts val="2800"/>
              <a:buChar char="•"/>
            </a:pPr>
            <a:r>
              <a:rPr lang="en-IN">
                <a:solidFill>
                  <a:schemeClr val="lt1"/>
                </a:solidFill>
              </a:rPr>
              <a:t>Saving the checkpoints.</a:t>
            </a:r>
            <a:endParaRPr/>
          </a:p>
          <a:p>
            <a:pPr indent="-228600" lvl="0" marL="228600" rtl="0" algn="l">
              <a:lnSpc>
                <a:spcPct val="90000"/>
              </a:lnSpc>
              <a:spcBef>
                <a:spcPts val="1000"/>
              </a:spcBef>
              <a:spcAft>
                <a:spcPts val="0"/>
              </a:spcAft>
              <a:buClr>
                <a:schemeClr val="lt1"/>
              </a:buClr>
              <a:buSzPts val="2800"/>
              <a:buChar char="•"/>
            </a:pPr>
            <a:r>
              <a:rPr lang="en-IN">
                <a:solidFill>
                  <a:schemeClr val="lt1"/>
                </a:solidFill>
              </a:rPr>
              <a:t>Optimizing the learning rate.</a:t>
            </a:r>
            <a:endParaRPr/>
          </a:p>
          <a:p>
            <a:pPr indent="-228600" lvl="0" marL="228600" rtl="0" algn="l">
              <a:lnSpc>
                <a:spcPct val="90000"/>
              </a:lnSpc>
              <a:spcBef>
                <a:spcPts val="1000"/>
              </a:spcBef>
              <a:spcAft>
                <a:spcPts val="0"/>
              </a:spcAft>
              <a:buClr>
                <a:schemeClr val="lt1"/>
              </a:buClr>
              <a:buSzPts val="2800"/>
              <a:buChar char="•"/>
            </a:pPr>
            <a:r>
              <a:rPr lang="en-IN">
                <a:solidFill>
                  <a:schemeClr val="lt1"/>
                </a:solidFill>
              </a:rPr>
              <a:t>Finally fit the model.</a:t>
            </a:r>
            <a:endParaRPr/>
          </a:p>
          <a:p>
            <a:pPr indent="-50800" lvl="0" marL="228600" rtl="0" algn="l">
              <a:lnSpc>
                <a:spcPct val="90000"/>
              </a:lnSpc>
              <a:spcBef>
                <a:spcPts val="1000"/>
              </a:spcBef>
              <a:spcAft>
                <a:spcPts val="0"/>
              </a:spcAft>
              <a:buClr>
                <a:schemeClr val="dk1"/>
              </a:buClr>
              <a:buSzPts val="2800"/>
              <a:buNone/>
            </a:pPr>
            <a:r>
              <a:t/>
            </a:r>
            <a:endParaRPr>
              <a:solidFill>
                <a:schemeClr val="lt1"/>
              </a:solidFill>
            </a:endParaRPr>
          </a:p>
          <a:p>
            <a:pPr indent="-50800" lvl="0" marL="228600" rtl="0" algn="l">
              <a:lnSpc>
                <a:spcPct val="90000"/>
              </a:lnSpc>
              <a:spcBef>
                <a:spcPts val="1000"/>
              </a:spcBef>
              <a:spcAft>
                <a:spcPts val="0"/>
              </a:spcAft>
              <a:buClr>
                <a:schemeClr val="dk1"/>
              </a:buClr>
              <a:buSzPts val="2800"/>
              <a:buNone/>
            </a:pPr>
            <a:r>
              <a:t/>
            </a:r>
            <a:endParaRPr>
              <a:solidFill>
                <a:schemeClr val="lt1"/>
              </a:solidFill>
            </a:endParaRPr>
          </a:p>
        </p:txBody>
      </p:sp>
      <p:sp>
        <p:nvSpPr>
          <p:cNvPr id="159" name="Google Shape;159;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19-04-2024</a:t>
            </a:r>
            <a:endParaRPr/>
          </a:p>
        </p:txBody>
      </p:sp>
      <p:sp>
        <p:nvSpPr>
          <p:cNvPr id="160" name="Google Shape;160;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NATIONAL INSTITUTE OF TECHNOLOGY ANDHRA PRADESH</a:t>
            </a:r>
            <a:endParaRPr/>
          </a:p>
        </p:txBody>
      </p:sp>
      <p:sp>
        <p:nvSpPr>
          <p:cNvPr id="161" name="Google Shape;161;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62" name="Google Shape;162;p6"/>
          <p:cNvPicPr preferRelativeResize="0"/>
          <p:nvPr/>
        </p:nvPicPr>
        <p:blipFill rotWithShape="1">
          <a:blip r:embed="rId3">
            <a:alphaModFix/>
          </a:blip>
          <a:srcRect b="0" l="0" r="0" t="0"/>
          <a:stretch/>
        </p:blipFill>
        <p:spPr>
          <a:xfrm>
            <a:off x="2714348" y="1402452"/>
            <a:ext cx="6106377" cy="1619476"/>
          </a:xfrm>
          <a:prstGeom prst="rect">
            <a:avLst/>
          </a:prstGeom>
          <a:noFill/>
          <a:ln>
            <a:noFill/>
          </a:ln>
        </p:spPr>
      </p:pic>
      <p:pic>
        <p:nvPicPr>
          <p:cNvPr id="163" name="Google Shape;163;p6"/>
          <p:cNvPicPr preferRelativeResize="0"/>
          <p:nvPr/>
        </p:nvPicPr>
        <p:blipFill rotWithShape="1">
          <a:blip r:embed="rId4">
            <a:alphaModFix/>
          </a:blip>
          <a:srcRect b="0" l="0" r="0" t="0"/>
          <a:stretch/>
        </p:blipFill>
        <p:spPr>
          <a:xfrm>
            <a:off x="5492755" y="4446112"/>
            <a:ext cx="6457361" cy="182054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7"/>
          <p:cNvSpPr txBox="1"/>
          <p:nvPr>
            <p:ph type="title"/>
          </p:nvPr>
        </p:nvSpPr>
        <p:spPr>
          <a:xfrm>
            <a:off x="948644" y="99447"/>
            <a:ext cx="10726123" cy="295303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lang="en-IN">
                <a:solidFill>
                  <a:schemeClr val="lt1"/>
                </a:solidFill>
                <a:latin typeface="Arial"/>
                <a:ea typeface="Arial"/>
                <a:cs typeface="Arial"/>
                <a:sym typeface="Arial"/>
              </a:rPr>
              <a:t>Make a Prediction &amp; Test on a Video</a:t>
            </a:r>
            <a:br>
              <a:rPr lang="en-IN">
                <a:solidFill>
                  <a:schemeClr val="lt1"/>
                </a:solidFill>
                <a:latin typeface="Arial"/>
                <a:ea typeface="Arial"/>
                <a:cs typeface="Arial"/>
                <a:sym typeface="Arial"/>
              </a:rPr>
            </a:br>
            <a:br>
              <a:rPr lang="en-IN">
                <a:solidFill>
                  <a:schemeClr val="lt1"/>
                </a:solidFill>
                <a:latin typeface="Arial"/>
                <a:ea typeface="Arial"/>
                <a:cs typeface="Arial"/>
                <a:sym typeface="Arial"/>
              </a:rPr>
            </a:br>
            <a:endParaRPr>
              <a:solidFill>
                <a:schemeClr val="lt1"/>
              </a:solidFill>
              <a:latin typeface="Arial"/>
              <a:ea typeface="Arial"/>
              <a:cs typeface="Arial"/>
              <a:sym typeface="Arial"/>
            </a:endParaRPr>
          </a:p>
        </p:txBody>
      </p:sp>
      <p:pic>
        <p:nvPicPr>
          <p:cNvPr id="169" name="Google Shape;169;p7"/>
          <p:cNvPicPr preferRelativeResize="0"/>
          <p:nvPr>
            <p:ph idx="1" type="body"/>
          </p:nvPr>
        </p:nvPicPr>
        <p:blipFill rotWithShape="1">
          <a:blip r:embed="rId3">
            <a:alphaModFix/>
          </a:blip>
          <a:srcRect b="0" l="0" r="0" t="0"/>
          <a:stretch/>
        </p:blipFill>
        <p:spPr>
          <a:xfrm>
            <a:off x="5882730" y="1376123"/>
            <a:ext cx="6081246" cy="3350010"/>
          </a:xfrm>
          <a:prstGeom prst="rect">
            <a:avLst/>
          </a:prstGeom>
          <a:noFill/>
          <a:ln>
            <a:noFill/>
          </a:ln>
        </p:spPr>
      </p:pic>
      <p:sp>
        <p:nvSpPr>
          <p:cNvPr id="170" name="Google Shape;17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19-04-2024</a:t>
            </a:r>
            <a:endParaRPr/>
          </a:p>
        </p:txBody>
      </p:sp>
      <p:sp>
        <p:nvSpPr>
          <p:cNvPr id="171" name="Google Shape;17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NATIONAL INSTITUTE OF TECHNOLOGY ANDHRA PRADESH</a:t>
            </a:r>
            <a:endParaRPr/>
          </a:p>
        </p:txBody>
      </p:sp>
      <p:sp>
        <p:nvSpPr>
          <p:cNvPr id="172" name="Google Shape;17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173" name="Google Shape;173;p7"/>
          <p:cNvPicPr preferRelativeResize="0"/>
          <p:nvPr/>
        </p:nvPicPr>
        <p:blipFill rotWithShape="1">
          <a:blip r:embed="rId4">
            <a:alphaModFix/>
          </a:blip>
          <a:srcRect b="0" l="0" r="0" t="0"/>
          <a:stretch/>
        </p:blipFill>
        <p:spPr>
          <a:xfrm>
            <a:off x="412935" y="1379008"/>
            <a:ext cx="5342630" cy="33500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8"/>
          <p:cNvSpPr txBox="1"/>
          <p:nvPr>
            <p:ph type="title"/>
          </p:nvPr>
        </p:nvSpPr>
        <p:spPr>
          <a:xfrm rot="-5400000">
            <a:off x="-834592" y="2037918"/>
            <a:ext cx="4945784" cy="1600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IN" sz="4000">
                <a:solidFill>
                  <a:schemeClr val="lt1"/>
                </a:solidFill>
                <a:latin typeface="Arial"/>
                <a:ea typeface="Arial"/>
                <a:cs typeface="Arial"/>
                <a:sym typeface="Arial"/>
              </a:rPr>
              <a:t>References</a:t>
            </a:r>
            <a:endParaRPr/>
          </a:p>
        </p:txBody>
      </p:sp>
      <p:sp>
        <p:nvSpPr>
          <p:cNvPr id="179" name="Google Shape;179;p8"/>
          <p:cNvSpPr txBox="1"/>
          <p:nvPr>
            <p:ph idx="1" type="body"/>
          </p:nvPr>
        </p:nvSpPr>
        <p:spPr>
          <a:xfrm>
            <a:off x="2362200" y="1825625"/>
            <a:ext cx="8991600" cy="4351338"/>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lt1"/>
              </a:buClr>
              <a:buSzPts val="1800"/>
              <a:buFont typeface="Calibri"/>
              <a:buAutoNum type="arabicPeriod"/>
            </a:pPr>
            <a:r>
              <a:rPr b="0" lang="en-IN" sz="1800" u="sng" strike="noStrike">
                <a:solidFill>
                  <a:schemeClr val="lt1"/>
                </a:solidFill>
                <a:hlinkClick r:id="rId3">
                  <a:extLst>
                    <a:ext uri="{A12FA001-AC4F-418D-AE19-62706E023703}">
                      <ahyp:hlinkClr val="tx"/>
                    </a:ext>
                  </a:extLst>
                </a:hlinkClick>
              </a:rPr>
              <a:t>https://doi.org/10.48550/arXiv.1611.01599</a:t>
            </a:r>
            <a:endParaRPr b="0" sz="1800" strike="noStrike">
              <a:solidFill>
                <a:schemeClr val="lt1"/>
              </a:solidFill>
            </a:endParaRPr>
          </a:p>
          <a:p>
            <a:pPr indent="-342900" lvl="0" marL="342900" rtl="0" algn="l">
              <a:lnSpc>
                <a:spcPct val="90000"/>
              </a:lnSpc>
              <a:spcBef>
                <a:spcPts val="1000"/>
              </a:spcBef>
              <a:spcAft>
                <a:spcPts val="0"/>
              </a:spcAft>
              <a:buClr>
                <a:schemeClr val="lt1"/>
              </a:buClr>
              <a:buSzPts val="1800"/>
              <a:buFont typeface="Calibri"/>
              <a:buAutoNum type="arabicPeriod"/>
            </a:pPr>
            <a:r>
              <a:rPr b="0" lang="en-IN" sz="1800" u="sng" strike="noStrike">
                <a:solidFill>
                  <a:schemeClr val="lt1"/>
                </a:solidFill>
                <a:hlinkClick r:id="rId4">
                  <a:extLst>
                    <a:ext uri="{A12FA001-AC4F-418D-AE19-62706E023703}">
                      <ahyp:hlinkClr val="tx"/>
                    </a:ext>
                  </a:extLst>
                </a:hlinkClick>
              </a:rPr>
              <a:t>https://github.com/rizkiarm/LipNet/tree/master/lipnet</a:t>
            </a:r>
            <a:endParaRPr b="0" sz="1800" strike="noStrike">
              <a:solidFill>
                <a:schemeClr val="lt1"/>
              </a:solidFill>
            </a:endParaRPr>
          </a:p>
          <a:p>
            <a:pPr indent="-342900" lvl="0" marL="342900" rtl="0" algn="l">
              <a:lnSpc>
                <a:spcPct val="90000"/>
              </a:lnSpc>
              <a:spcBef>
                <a:spcPts val="1000"/>
              </a:spcBef>
              <a:spcAft>
                <a:spcPts val="0"/>
              </a:spcAft>
              <a:buClr>
                <a:schemeClr val="lt1"/>
              </a:buClr>
              <a:buSzPts val="1800"/>
              <a:buFont typeface="Calibri"/>
              <a:buAutoNum type="arabicPeriod"/>
            </a:pPr>
            <a:r>
              <a:rPr b="0" lang="en-IN" sz="1800" u="sng" strike="noStrike">
                <a:solidFill>
                  <a:schemeClr val="lt1"/>
                </a:solidFill>
                <a:hlinkClick r:id="rId5">
                  <a:extLst>
                    <a:ext uri="{A12FA001-AC4F-418D-AE19-62706E023703}">
                      <ahyp:hlinkClr val="tx"/>
                    </a:ext>
                  </a:extLst>
                </a:hlinkClick>
              </a:rPr>
              <a:t>https://keras.io/examples/audio/ctc_asr/#model</a:t>
            </a:r>
            <a:endParaRPr sz="1800">
              <a:solidFill>
                <a:schemeClr val="lt1"/>
              </a:solidFill>
            </a:endParaRPr>
          </a:p>
          <a:p>
            <a:pPr indent="-228600" lvl="0" marL="342900" rtl="0" algn="l">
              <a:lnSpc>
                <a:spcPct val="90000"/>
              </a:lnSpc>
              <a:spcBef>
                <a:spcPts val="1000"/>
              </a:spcBef>
              <a:spcAft>
                <a:spcPts val="0"/>
              </a:spcAft>
              <a:buClr>
                <a:schemeClr val="dk1"/>
              </a:buClr>
              <a:buSzPts val="1800"/>
              <a:buFont typeface="Calibri"/>
              <a:buNone/>
            </a:pPr>
            <a:r>
              <a:t/>
            </a:r>
            <a:endParaRPr b="0" sz="1800" strike="noStrike">
              <a:solidFill>
                <a:schemeClr val="lt1"/>
              </a:solidFill>
            </a:endParaRPr>
          </a:p>
          <a:p>
            <a:pPr indent="-228600" lvl="0" marL="342900" rtl="0" algn="l">
              <a:lnSpc>
                <a:spcPct val="90000"/>
              </a:lnSpc>
              <a:spcBef>
                <a:spcPts val="1000"/>
              </a:spcBef>
              <a:spcAft>
                <a:spcPts val="0"/>
              </a:spcAft>
              <a:buClr>
                <a:schemeClr val="dk1"/>
              </a:buClr>
              <a:buSzPts val="1800"/>
              <a:buFont typeface="Calibri"/>
              <a:buNone/>
            </a:pPr>
            <a:r>
              <a:t/>
            </a:r>
            <a:endParaRPr b="0" sz="1800" strike="noStrike">
              <a:solidFill>
                <a:schemeClr val="lt1"/>
              </a:solidFill>
            </a:endParaRPr>
          </a:p>
          <a:p>
            <a:pPr indent="-228600" lvl="0" marL="342900" rtl="0" algn="l">
              <a:lnSpc>
                <a:spcPct val="90000"/>
              </a:lnSpc>
              <a:spcBef>
                <a:spcPts val="1000"/>
              </a:spcBef>
              <a:spcAft>
                <a:spcPts val="0"/>
              </a:spcAft>
              <a:buClr>
                <a:schemeClr val="dk1"/>
              </a:buClr>
              <a:buSzPts val="1800"/>
              <a:buFont typeface="Calibri"/>
              <a:buNone/>
            </a:pPr>
            <a:r>
              <a:t/>
            </a:r>
            <a:endParaRPr sz="1800">
              <a:solidFill>
                <a:schemeClr val="lt1"/>
              </a:solidFill>
            </a:endParaRPr>
          </a:p>
          <a:p>
            <a:pPr indent="-228600" lvl="0" marL="342900" rtl="0" algn="l">
              <a:lnSpc>
                <a:spcPct val="90000"/>
              </a:lnSpc>
              <a:spcBef>
                <a:spcPts val="1000"/>
              </a:spcBef>
              <a:spcAft>
                <a:spcPts val="0"/>
              </a:spcAft>
              <a:buClr>
                <a:schemeClr val="dk1"/>
              </a:buClr>
              <a:buSzPts val="1800"/>
              <a:buFont typeface="Calibri"/>
              <a:buNone/>
            </a:pPr>
            <a:r>
              <a:t/>
            </a:r>
            <a:endParaRPr sz="1800">
              <a:solidFill>
                <a:schemeClr val="lt1"/>
              </a:solidFill>
            </a:endParaRPr>
          </a:p>
        </p:txBody>
      </p:sp>
      <p:sp>
        <p:nvSpPr>
          <p:cNvPr id="180" name="Google Shape;180;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19-04-2024</a:t>
            </a:r>
            <a:endParaRPr/>
          </a:p>
        </p:txBody>
      </p:sp>
      <p:sp>
        <p:nvSpPr>
          <p:cNvPr id="181" name="Google Shape;181;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NATIONAL INSTITUTE OF TECHNOLOGY ANDHRA PRADESH</a:t>
            </a:r>
            <a:endParaRPr/>
          </a:p>
        </p:txBody>
      </p:sp>
      <p:sp>
        <p:nvSpPr>
          <p:cNvPr id="182" name="Google Shape;18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83" name="Google Shape;183;p8"/>
          <p:cNvSpPr/>
          <p:nvPr/>
        </p:nvSpPr>
        <p:spPr>
          <a:xfrm>
            <a:off x="838200" y="3681413"/>
            <a:ext cx="12192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br>
              <a:rPr b="0" i="0" lang="en-IN"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184" name="Google Shape;184;p8"/>
          <p:cNvSpPr txBox="1"/>
          <p:nvPr/>
        </p:nvSpPr>
        <p:spPr>
          <a:xfrm>
            <a:off x="3276600" y="3108144"/>
            <a:ext cx="6553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IN" sz="1800">
                <a:solidFill>
                  <a:schemeClr val="dk1"/>
                </a:solidFill>
                <a:latin typeface="Calibri"/>
                <a:ea typeface="Calibri"/>
                <a:cs typeface="Calibri"/>
                <a:sym typeface="Calibri"/>
              </a:rPr>
              <a:t>https://doi.org/10.48550/arXiv.1611.01599</a:t>
            </a:r>
            <a:endParaRPr/>
          </a:p>
        </p:txBody>
      </p:sp>
      <p:sp>
        <p:nvSpPr>
          <p:cNvPr id="185" name="Google Shape;185;p8"/>
          <p:cNvSpPr/>
          <p:nvPr/>
        </p:nvSpPr>
        <p:spPr>
          <a:xfrm>
            <a:off x="838200" y="3681413"/>
            <a:ext cx="12192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br>
              <a:rPr b="0" i="0" lang="en-IN"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9"/>
          <p:cNvSpPr txBox="1"/>
          <p:nvPr>
            <p:ph type="title"/>
          </p:nvPr>
        </p:nvSpPr>
        <p:spPr>
          <a:xfrm>
            <a:off x="838200" y="365125"/>
            <a:ext cx="10515600" cy="581183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8000"/>
              <a:buFont typeface="Arial"/>
              <a:buNone/>
            </a:pPr>
            <a:r>
              <a:rPr lang="en-IN" sz="8000">
                <a:solidFill>
                  <a:schemeClr val="lt1"/>
                </a:solidFill>
                <a:latin typeface="Arial"/>
                <a:ea typeface="Arial"/>
                <a:cs typeface="Arial"/>
                <a:sym typeface="Arial"/>
              </a:rPr>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2024-03-14T09:59:01Z</dcterms:created>
  <dc:creator>Ritabrata Mandal</dc:creator>
</cp:coreProperties>
</file>